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41" r:id="rId1"/>
  </p:sldMasterIdLst>
  <p:sldIdLst>
    <p:sldId id="256" r:id="rId2"/>
    <p:sldId id="257" r:id="rId3"/>
    <p:sldId id="299" r:id="rId4"/>
    <p:sldId id="311" r:id="rId5"/>
    <p:sldId id="316" r:id="rId6"/>
    <p:sldId id="315" r:id="rId7"/>
    <p:sldId id="313" r:id="rId8"/>
    <p:sldId id="298" r:id="rId9"/>
    <p:sldId id="312" r:id="rId10"/>
    <p:sldId id="274" r:id="rId11"/>
    <p:sldId id="317" r:id="rId12"/>
    <p:sldId id="303" r:id="rId13"/>
    <p:sldId id="305" r:id="rId14"/>
    <p:sldId id="314" r:id="rId15"/>
    <p:sldId id="30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2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65"/>
    <p:restoredTop sz="93692"/>
  </p:normalViewPr>
  <p:slideViewPr>
    <p:cSldViewPr snapToGrid="0" snapToObjects="1">
      <p:cViewPr>
        <p:scale>
          <a:sx n="101" d="100"/>
          <a:sy n="101" d="100"/>
        </p:scale>
        <p:origin x="144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835AE6F-9179-804D-AFE6-EA8C8BD89470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E53B3DE-FFB5-D946-B3AC-AFF239F83DE2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77113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5AE6F-9179-804D-AFE6-EA8C8BD89470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3B3DE-FFB5-D946-B3AC-AFF239F83D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188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5AE6F-9179-804D-AFE6-EA8C8BD89470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3B3DE-FFB5-D946-B3AC-AFF239F83D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9431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5AE6F-9179-804D-AFE6-EA8C8BD89470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3B3DE-FFB5-D946-B3AC-AFF239F83D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2541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835AE6F-9179-804D-AFE6-EA8C8BD89470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E53B3DE-FFB5-D946-B3AC-AFF239F83DE2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733836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5AE6F-9179-804D-AFE6-EA8C8BD89470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3B3DE-FFB5-D946-B3AC-AFF239F83D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25633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5AE6F-9179-804D-AFE6-EA8C8BD89470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3B3DE-FFB5-D946-B3AC-AFF239F83D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4124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5AE6F-9179-804D-AFE6-EA8C8BD89470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3B3DE-FFB5-D946-B3AC-AFF239F83D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643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5AE6F-9179-804D-AFE6-EA8C8BD89470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3B3DE-FFB5-D946-B3AC-AFF239F83D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760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8835AE6F-9179-804D-AFE6-EA8C8BD89470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FE53B3DE-FFB5-D946-B3AC-AFF239F83DE2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12165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8835AE6F-9179-804D-AFE6-EA8C8BD89470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FE53B3DE-FFB5-D946-B3AC-AFF239F83D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0965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835AE6F-9179-804D-AFE6-EA8C8BD89470}" type="datetimeFigureOut">
              <a:rPr lang="fr-FR" smtClean="0"/>
              <a:t>26/01/2023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E53B3DE-FFB5-D946-B3AC-AFF239F83DE2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8919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nisep.fr/Ressources/univers-formation/Formations/Post-bac/dna-option-design" TargetMode="External"/><Relationship Id="rId3" Type="http://schemas.openxmlformats.org/officeDocument/2006/relationships/hyperlink" Target="https://www.onisep.fr/recherche?context=metier&amp;search_onisep=true&amp;text=dnmade" TargetMode="External"/><Relationship Id="rId7" Type="http://schemas.openxmlformats.org/officeDocument/2006/relationships/hyperlink" Target="https://www.onisep.fr/Ressources/univers-formation/Formations/Post-bac/dna-option-communication" TargetMode="External"/><Relationship Id="rId12" Type="http://schemas.openxmlformats.org/officeDocument/2006/relationships/image" Target="../media/image3.png"/><Relationship Id="rId2" Type="http://schemas.openxmlformats.org/officeDocument/2006/relationships/hyperlink" Target="https://www.onisep.fr/Choisir-mes-etudes/apres-le-bac/organisation-des-etudes-superieures/les-dn-mad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onisep.fr/Ressources/univers-formation/Formations/Post-bac/dna-option-art" TargetMode="External"/><Relationship Id="rId11" Type="http://schemas.openxmlformats.org/officeDocument/2006/relationships/hyperlink" Target="https://www.onisep.fr/Publications/Dossier/Les-etudes-d-art" TargetMode="External"/><Relationship Id="rId5" Type="http://schemas.openxmlformats.org/officeDocument/2006/relationships/hyperlink" Target="https://www.onisep.fr/recherche?text=DNSEP" TargetMode="External"/><Relationship Id="rId10" Type="http://schemas.openxmlformats.org/officeDocument/2006/relationships/hyperlink" Target="https://www.onisep.fr/recherche?context=metier&amp;search_onisep=true&amp;text=dnsep" TargetMode="External"/><Relationship Id="rId4" Type="http://schemas.openxmlformats.org/officeDocument/2006/relationships/hyperlink" Target="https://www.onisep.fr/recherche?text=dna" TargetMode="External"/><Relationship Id="rId9" Type="http://schemas.openxmlformats.org/officeDocument/2006/relationships/hyperlink" Target="https://www.onisep.fr/recherche?context=metier&amp;search_onisep=true&amp;text=dnap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isep.fr/recherche?context=metier&amp;search_onisep=true&amp;text=licvence%20art" TargetMode="External"/><Relationship Id="rId2" Type="http://schemas.openxmlformats.org/officeDocument/2006/relationships/hyperlink" Target="https://www.onisep.fr/recherche?context=what_where&amp;search_onisep=true&amp;text=Les%20licences%20pro%20ar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https://www.onisep.fr/Publications/Dossier/Les-etudes-d-art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citescolairejeanguehenno-fougeres.ac-rennes.fr/spip.php?rubrique187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fougeres-agglo.bzh/content/prochainement-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tescolairejeanguehenno-fougeres.ac-rennes.fr/spip.php?rubrique187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../../../../Desktop/Screenshot%202023-01-26%20at%2014-57-03%20Galerie%20d'art%20et%20re&#769;sidences%20d'artistes.png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latin typeface="Britannic Bold" panose="020B0903060703020204" pitchFamily="34" charset="77"/>
              </a:rPr>
              <a:t>ARTS PLASTIQUES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Cycle terminal option de spécialité</a:t>
            </a:r>
          </a:p>
          <a:p>
            <a:r>
              <a:rPr lang="fr-FR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Classes de 1</a:t>
            </a:r>
            <a:r>
              <a:rPr lang="fr-FR" baseline="300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ère</a:t>
            </a:r>
            <a:r>
              <a:rPr lang="fr-FR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 &amp; terminale</a:t>
            </a:r>
          </a:p>
        </p:txBody>
      </p:sp>
    </p:spTree>
    <p:extLst>
      <p:ext uri="{BB962C8B-B14F-4D97-AF65-F5344CB8AC3E}">
        <p14:creationId xmlns:p14="http://schemas.microsoft.com/office/powerpoint/2010/main" val="1762466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84326" y="3386851"/>
            <a:ext cx="8880574" cy="2080913"/>
          </a:xfrm>
        </p:spPr>
        <p:txBody>
          <a:bodyPr>
            <a:normAutofit/>
          </a:bodyPr>
          <a:lstStyle/>
          <a:p>
            <a:r>
              <a:rPr lang="fr-FR" sz="3200" dirty="0">
                <a:cs typeface="Big Caslon Medium" panose="02000603090000020003" pitchFamily="2" charset="-79"/>
              </a:rPr>
              <a:t>3h/semaine</a:t>
            </a:r>
          </a:p>
          <a:p>
            <a:r>
              <a:rPr lang="fr-FR" sz="3200" dirty="0">
                <a:cs typeface="Big Caslon Medium" panose="02000603090000020003" pitchFamily="2" charset="-79"/>
              </a:rPr>
              <a:t>Enseignement complémentaire de la spécialité</a:t>
            </a:r>
          </a:p>
          <a:p>
            <a:r>
              <a:rPr lang="fr-FR" sz="3200" dirty="0">
                <a:cs typeface="Big Caslon Medium" panose="02000603090000020003" pitchFamily="2" charset="-79"/>
              </a:rPr>
              <a:t>Permet de développer encore sa pratique </a:t>
            </a:r>
            <a:endParaRPr lang="fr-FR" sz="2400" dirty="0">
              <a:cs typeface="Big Caslon Medium" panose="02000603090000020003" pitchFamily="2" charset="-79"/>
            </a:endParaRPr>
          </a:p>
          <a:p>
            <a:pPr marL="457200" lvl="1" indent="0">
              <a:buNone/>
            </a:pPr>
            <a:endParaRPr lang="fr-FR" sz="2400" b="1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pPr marL="0" indent="0">
              <a:buNone/>
            </a:pPr>
            <a:endParaRPr lang="fr-FR" sz="2400" b="1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pPr marL="514350" indent="-514350">
              <a:buFont typeface="+mj-lt"/>
              <a:buAutoNum type="arabicPeriod"/>
            </a:pPr>
            <a:endParaRPr lang="fr-FR" sz="24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2963E6-9893-2140-9BB9-C655C8ECE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2219">
            <a:off x="5012240" y="55699"/>
            <a:ext cx="3332908" cy="256325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88A506-BA1A-2646-B504-9E09DAD81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0357">
            <a:off x="7585521" y="285318"/>
            <a:ext cx="4890547" cy="3761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A381BCE-7E7C-AA46-A791-8C4ABA9C2F11}"/>
              </a:ext>
            </a:extLst>
          </p:cNvPr>
          <p:cNvSpPr/>
          <p:nvPr/>
        </p:nvSpPr>
        <p:spPr>
          <a:xfrm>
            <a:off x="2384325" y="1888177"/>
            <a:ext cx="3467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Britannic Bold" panose="020B0903060703020204" pitchFamily="34" charset="77"/>
                <a:cs typeface="Big Caslon Medium" panose="02000603090000020003" pitchFamily="2" charset="-79"/>
              </a:rPr>
              <a:t>1</a:t>
            </a:r>
            <a:r>
              <a:rPr lang="fr-FR" sz="3600" b="1" baseline="30000" dirty="0">
                <a:solidFill>
                  <a:schemeClr val="tx2">
                    <a:lumMod val="50000"/>
                    <a:lumOff val="50000"/>
                  </a:schemeClr>
                </a:solidFill>
                <a:latin typeface="Britannic Bold" panose="020B0903060703020204" pitchFamily="34" charset="77"/>
                <a:cs typeface="Big Caslon Medium" panose="02000603090000020003" pitchFamily="2" charset="-79"/>
              </a:rPr>
              <a:t>ère </a:t>
            </a:r>
            <a:r>
              <a:rPr lang="fr-FR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ritannic Bold" panose="020B0903060703020204" pitchFamily="34" charset="77"/>
                <a:cs typeface="Big Caslon Medium" panose="02000603090000020003" pitchFamily="2" charset="-79"/>
              </a:rPr>
              <a:t>&amp;</a:t>
            </a:r>
            <a:r>
              <a:rPr lang="fr-FR" sz="36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Britannic Bold" panose="020B0903060703020204" pitchFamily="34" charset="77"/>
                <a:cs typeface="Big Caslon Medium" panose="02000603090000020003" pitchFamily="2" charset="-79"/>
              </a:rPr>
              <a:t> </a:t>
            </a:r>
            <a:r>
              <a:rPr lang="fr-FR" sz="3600" b="1" dirty="0">
                <a:solidFill>
                  <a:srgbClr val="E420CC"/>
                </a:solidFill>
                <a:latin typeface="Britannic Bold" panose="020B0903060703020204" pitchFamily="34" charset="77"/>
                <a:cs typeface="Big Caslon Medium" panose="02000603090000020003" pitchFamily="2" charset="-79"/>
              </a:rPr>
              <a:t>terminale</a:t>
            </a:r>
            <a:endParaRPr lang="fr-FR" sz="3600" dirty="0">
              <a:solidFill>
                <a:srgbClr val="E420CC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3CED887-89DD-37B6-B28B-D83C1CB65BE2}"/>
              </a:ext>
            </a:extLst>
          </p:cNvPr>
          <p:cNvSpPr txBox="1"/>
          <p:nvPr/>
        </p:nvSpPr>
        <p:spPr>
          <a:xfrm>
            <a:off x="1400175" y="771525"/>
            <a:ext cx="1524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Britannic Bold" panose="020B0903060703020204" pitchFamily="34" charset="77"/>
              </a:rPr>
              <a:t>Option</a:t>
            </a:r>
          </a:p>
        </p:txBody>
      </p:sp>
    </p:spTree>
    <p:extLst>
      <p:ext uri="{BB962C8B-B14F-4D97-AF65-F5344CB8AC3E}">
        <p14:creationId xmlns:p14="http://schemas.microsoft.com/office/powerpoint/2010/main" val="809002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25114" y="2697019"/>
            <a:ext cx="7668753" cy="36708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b="1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1. </a:t>
            </a:r>
            <a:r>
              <a:rPr lang="fr-FR" sz="3200" dirty="0">
                <a:latin typeface="Gill Sans MT" panose="020B0502020104020203" pitchFamily="34" charset="77"/>
                <a:cs typeface="Big Caslon Medium" panose="02000603090000020003" pitchFamily="2" charset="-79"/>
              </a:rPr>
              <a:t>Spécialité abandonnée</a:t>
            </a:r>
          </a:p>
          <a:p>
            <a:pPr marL="0" indent="0">
              <a:buNone/>
            </a:pPr>
            <a:endParaRPr lang="fr-FR" sz="2400" dirty="0">
              <a:latin typeface="Gill Sans MT" panose="020B0502020104020203" pitchFamily="34" charset="77"/>
              <a:cs typeface="Big Caslon Medium" panose="02000603090000020003" pitchFamily="2" charset="-79"/>
            </a:endParaRPr>
          </a:p>
          <a:p>
            <a:pPr marL="0" indent="0">
              <a:buNone/>
            </a:pPr>
            <a:r>
              <a:rPr lang="fr-FR" sz="2400" dirty="0">
                <a:latin typeface="Gill Sans MT" panose="020B0502020104020203" pitchFamily="34" charset="77"/>
                <a:cs typeface="Big Caslon Medium" panose="02000603090000020003" pitchFamily="2" charset="-79"/>
              </a:rPr>
              <a:t>	Contrôle continu de septembre à juin </a:t>
            </a:r>
          </a:p>
          <a:p>
            <a:pPr marL="457200" lvl="1" indent="0">
              <a:buNone/>
            </a:pPr>
            <a:r>
              <a:rPr lang="fr-FR" sz="2400" dirty="0">
                <a:latin typeface="Gill Sans MT" panose="020B0502020104020203" pitchFamily="34" charset="77"/>
                <a:cs typeface="Big Caslon Medium" panose="02000603090000020003" pitchFamily="2" charset="-79"/>
              </a:rPr>
              <a:t> 	</a:t>
            </a:r>
            <a:r>
              <a:rPr lang="fr-FR" sz="2400" dirty="0" err="1">
                <a:latin typeface="Gill Sans MT" panose="020B0502020104020203" pitchFamily="34" charset="77"/>
                <a:cs typeface="Big Caslon Medium" panose="02000603090000020003" pitchFamily="2" charset="-79"/>
              </a:rPr>
              <a:t>Coef</a:t>
            </a:r>
            <a:r>
              <a:rPr lang="fr-FR" sz="2400" dirty="0">
                <a:latin typeface="Gill Sans MT" panose="020B0502020104020203" pitchFamily="34" charset="77"/>
                <a:cs typeface="Big Caslon Medium" panose="02000603090000020003" pitchFamily="2" charset="-79"/>
              </a:rPr>
              <a:t>. 8 </a:t>
            </a:r>
          </a:p>
          <a:p>
            <a:pPr marL="457200" lvl="1" indent="0">
              <a:buNone/>
            </a:pPr>
            <a:endParaRPr lang="fr-FR" sz="2400" dirty="0">
              <a:latin typeface="Gill Sans MT" panose="020B0502020104020203" pitchFamily="34" charset="77"/>
              <a:cs typeface="Big Caslon Medium" panose="02000603090000020003" pitchFamily="2" charset="-79"/>
            </a:endParaRPr>
          </a:p>
          <a:p>
            <a:pPr marL="457200" lvl="1" indent="0">
              <a:buNone/>
            </a:pPr>
            <a:r>
              <a:rPr lang="fr-FR" sz="2400" dirty="0">
                <a:latin typeface="Gill Sans MT" panose="020B0502020104020203" pitchFamily="34" charset="77"/>
                <a:cs typeface="Big Caslon Medium" panose="02000603090000020003" pitchFamily="2" charset="-79"/>
              </a:rPr>
              <a:t>	Pratique et culture artistique</a:t>
            </a:r>
          </a:p>
          <a:p>
            <a:pPr marL="457200" lvl="1" indent="0">
              <a:buNone/>
            </a:pPr>
            <a:endParaRPr lang="fr-FR" sz="2400" b="1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pPr marL="0" indent="0">
              <a:buNone/>
            </a:pPr>
            <a:endParaRPr lang="fr-FR" sz="2400" b="1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pPr marL="514350" indent="-514350">
              <a:buFont typeface="+mj-lt"/>
              <a:buAutoNum type="arabicPeriod"/>
            </a:pPr>
            <a:endParaRPr lang="fr-FR" sz="24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2963E6-9893-2140-9BB9-C655C8ECE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2219">
            <a:off x="5012240" y="55699"/>
            <a:ext cx="3332908" cy="256325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88A506-BA1A-2646-B504-9E09DAD81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0357">
            <a:off x="7585521" y="285318"/>
            <a:ext cx="4890547" cy="3761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A381BCE-7E7C-AA46-A791-8C4ABA9C2F11}"/>
              </a:ext>
            </a:extLst>
          </p:cNvPr>
          <p:cNvSpPr/>
          <p:nvPr/>
        </p:nvSpPr>
        <p:spPr>
          <a:xfrm>
            <a:off x="2384325" y="1888177"/>
            <a:ext cx="9060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Britannic Bold" panose="020B0903060703020204" pitchFamily="34" charset="77"/>
                <a:cs typeface="Big Caslon Medium" panose="02000603090000020003" pitchFamily="2" charset="-79"/>
              </a:rPr>
              <a:t>1</a:t>
            </a:r>
            <a:r>
              <a:rPr lang="fr-FR" sz="3600" b="1" baseline="30000" dirty="0">
                <a:solidFill>
                  <a:schemeClr val="tx2">
                    <a:lumMod val="50000"/>
                    <a:lumOff val="50000"/>
                  </a:schemeClr>
                </a:solidFill>
                <a:latin typeface="Britannic Bold" panose="020B0903060703020204" pitchFamily="34" charset="77"/>
                <a:cs typeface="Big Caslon Medium" panose="02000603090000020003" pitchFamily="2" charset="-79"/>
              </a:rPr>
              <a:t>ère</a:t>
            </a:r>
            <a:endParaRPr lang="fr-FR" sz="36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3CED887-89DD-37B6-B28B-D83C1CB65BE2}"/>
              </a:ext>
            </a:extLst>
          </p:cNvPr>
          <p:cNvSpPr txBox="1"/>
          <p:nvPr/>
        </p:nvSpPr>
        <p:spPr>
          <a:xfrm>
            <a:off x="1400175" y="771525"/>
            <a:ext cx="2864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Britannic Bold" panose="020B0903060703020204" pitchFamily="34" charset="77"/>
              </a:rPr>
              <a:t>Baccalauréat</a:t>
            </a:r>
          </a:p>
        </p:txBody>
      </p:sp>
    </p:spTree>
    <p:extLst>
      <p:ext uri="{BB962C8B-B14F-4D97-AF65-F5344CB8AC3E}">
        <p14:creationId xmlns:p14="http://schemas.microsoft.com/office/powerpoint/2010/main" val="2635411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93055" y="2534509"/>
            <a:ext cx="7637739" cy="4052554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fr-FR" sz="3200" dirty="0">
                <a:latin typeface="Gill Sans MT" panose="020B0502020104020203" pitchFamily="34" charset="77"/>
                <a:cs typeface="Big Caslon Medium" panose="02000603090000020003" pitchFamily="2" charset="-79"/>
              </a:rPr>
              <a:t>Spécialité poursuivie </a:t>
            </a:r>
          </a:p>
          <a:p>
            <a:pPr marL="457200" lvl="1" indent="0">
              <a:buNone/>
            </a:pPr>
            <a:r>
              <a:rPr lang="fr-FR" sz="2400" dirty="0">
                <a:latin typeface="Gill Sans MT" panose="020B0502020104020203" pitchFamily="34" charset="77"/>
                <a:cs typeface="Big Caslon Medium" panose="02000603090000020003" pitchFamily="2" charset="-79"/>
              </a:rPr>
              <a:t>	Epreuves terminales en mars</a:t>
            </a:r>
          </a:p>
          <a:p>
            <a:pPr marL="457200" lvl="1" indent="0">
              <a:buNone/>
            </a:pPr>
            <a:endParaRPr lang="fr-FR" sz="2400" dirty="0">
              <a:latin typeface="Gill Sans MT" panose="020B0502020104020203" pitchFamily="34" charset="77"/>
              <a:cs typeface="Big Caslon Medium" panose="02000603090000020003" pitchFamily="2" charset="-79"/>
            </a:endParaRPr>
          </a:p>
          <a:p>
            <a:pPr lvl="2"/>
            <a:r>
              <a:rPr lang="fr-FR" sz="2200" dirty="0">
                <a:latin typeface="Gill Sans MT" panose="020B0502020104020203" pitchFamily="34" charset="77"/>
                <a:cs typeface="Big Caslon Medium" panose="02000603090000020003" pitchFamily="2" charset="-79"/>
              </a:rPr>
              <a:t>Écrit : 3h30 – coef. 8</a:t>
            </a:r>
          </a:p>
          <a:p>
            <a:pPr lvl="3"/>
            <a:r>
              <a:rPr lang="fr-FR" sz="2000" dirty="0">
                <a:latin typeface="Gill Sans MT" panose="020B0502020104020203" pitchFamily="34" charset="77"/>
                <a:cs typeface="Big Caslon Medium" panose="02000603090000020003" pitchFamily="2" charset="-79"/>
              </a:rPr>
              <a:t>Analyse d’œuvres</a:t>
            </a:r>
          </a:p>
          <a:p>
            <a:pPr lvl="3"/>
            <a:r>
              <a:rPr lang="fr-FR" sz="2000" dirty="0">
                <a:latin typeface="Gill Sans MT" panose="020B0502020104020203" pitchFamily="34" charset="77"/>
                <a:cs typeface="Big Caslon Medium" panose="02000603090000020003" pitchFamily="2" charset="-79"/>
              </a:rPr>
              <a:t>Commentaire crique ou projet d’exposition</a:t>
            </a:r>
          </a:p>
          <a:p>
            <a:pPr lvl="2"/>
            <a:r>
              <a:rPr lang="fr-FR" sz="2200" dirty="0">
                <a:latin typeface="Gill Sans MT" panose="020B0502020104020203" pitchFamily="34" charset="77"/>
                <a:cs typeface="Big Caslon Medium" panose="02000603090000020003" pitchFamily="2" charset="-79"/>
              </a:rPr>
              <a:t>Oral : 30 min. – coef. 8</a:t>
            </a:r>
          </a:p>
          <a:p>
            <a:pPr lvl="3"/>
            <a:r>
              <a:rPr lang="fr-FR" sz="2000" dirty="0">
                <a:latin typeface="Gill Sans MT" panose="020B0502020104020203" pitchFamily="34" charset="77"/>
                <a:cs typeface="Big Caslon Medium" panose="02000603090000020003" pitchFamily="2" charset="-79"/>
              </a:rPr>
              <a:t>Présentation et échange avec des jurys autour de la pratique personnelle de l’élève</a:t>
            </a:r>
          </a:p>
          <a:p>
            <a:pPr lvl="3"/>
            <a:endParaRPr lang="fr-FR" sz="2000" dirty="0">
              <a:latin typeface="Gill Sans MT" panose="020B0502020104020203" pitchFamily="34" charset="77"/>
              <a:cs typeface="Big Caslon Medium" panose="02000603090000020003" pitchFamily="2" charset="-79"/>
            </a:endParaRPr>
          </a:p>
          <a:p>
            <a:pPr marL="457200" lvl="1" indent="0">
              <a:buNone/>
            </a:pPr>
            <a:endParaRPr lang="fr-FR" sz="2400" b="1" dirty="0">
              <a:latin typeface="Gill Sans MT" panose="020B0502020104020203" pitchFamily="34" charset="77"/>
              <a:cs typeface="Big Caslon Medium" panose="02000603090000020003" pitchFamily="2" charset="-79"/>
            </a:endParaRPr>
          </a:p>
          <a:p>
            <a:pPr marL="514350" indent="-514350">
              <a:buFont typeface="+mj-lt"/>
              <a:buAutoNum type="arabicPeriod"/>
            </a:pPr>
            <a:endParaRPr lang="fr-FR" sz="2400" b="1" dirty="0">
              <a:latin typeface="Gill Sans MT" panose="020B0502020104020203" pitchFamily="34" charset="77"/>
              <a:cs typeface="Big Caslon Medium" panose="02000603090000020003" pitchFamily="2" charset="-79"/>
            </a:endParaRPr>
          </a:p>
          <a:p>
            <a:pPr marL="514350" indent="-514350">
              <a:buFont typeface="+mj-lt"/>
              <a:buAutoNum type="arabicPeriod"/>
            </a:pPr>
            <a:endParaRPr lang="fr-FR" sz="2400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2963E6-9893-2140-9BB9-C655C8ECE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2219">
            <a:off x="5012240" y="55699"/>
            <a:ext cx="3332908" cy="256325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88A506-BA1A-2646-B504-9E09DAD81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0357">
            <a:off x="7585521" y="285318"/>
            <a:ext cx="4890547" cy="3761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FAEFC7-8CE8-AB48-82BC-79CD897E9A7A}"/>
              </a:ext>
            </a:extLst>
          </p:cNvPr>
          <p:cNvSpPr/>
          <p:nvPr/>
        </p:nvSpPr>
        <p:spPr>
          <a:xfrm>
            <a:off x="2384325" y="1888177"/>
            <a:ext cx="22252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rgbClr val="E420CC"/>
                </a:solidFill>
                <a:latin typeface="Britannic Bold" panose="020B0903060703020204" pitchFamily="34" charset="77"/>
                <a:cs typeface="Big Caslon Medium" panose="02000603090000020003" pitchFamily="2" charset="-79"/>
              </a:rPr>
              <a:t>Terminale</a:t>
            </a:r>
            <a:endParaRPr lang="fr-FR" sz="36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ECB1F3A-E28A-73AA-CE81-FA80BA55B21A}"/>
              </a:ext>
            </a:extLst>
          </p:cNvPr>
          <p:cNvSpPr txBox="1"/>
          <p:nvPr/>
        </p:nvSpPr>
        <p:spPr>
          <a:xfrm>
            <a:off x="1400175" y="771525"/>
            <a:ext cx="2864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Britannic Bold" panose="020B0903060703020204" pitchFamily="34" charset="77"/>
              </a:rPr>
              <a:t>Baccalauréat</a:t>
            </a:r>
          </a:p>
        </p:txBody>
      </p:sp>
    </p:spTree>
    <p:extLst>
      <p:ext uri="{BB962C8B-B14F-4D97-AF65-F5344CB8AC3E}">
        <p14:creationId xmlns:p14="http://schemas.microsoft.com/office/powerpoint/2010/main" val="379457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B2963E6-9893-2140-9BB9-C655C8ECE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2219">
            <a:off x="5012240" y="55699"/>
            <a:ext cx="3332908" cy="256325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88A506-BA1A-2646-B504-9E09DAD81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0357">
            <a:off x="7585521" y="285318"/>
            <a:ext cx="4890547" cy="3761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FAEFC7-8CE8-AB48-82BC-79CD897E9A7A}"/>
              </a:ext>
            </a:extLst>
          </p:cNvPr>
          <p:cNvSpPr/>
          <p:nvPr/>
        </p:nvSpPr>
        <p:spPr>
          <a:xfrm>
            <a:off x="2384325" y="1888177"/>
            <a:ext cx="22252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rgbClr val="E420CC"/>
                </a:solidFill>
                <a:latin typeface="Britannic Bold" panose="020B0903060703020204" pitchFamily="34" charset="77"/>
                <a:cs typeface="Big Caslon Medium" panose="02000603090000020003" pitchFamily="2" charset="-79"/>
              </a:rPr>
              <a:t>Terminale</a:t>
            </a:r>
            <a:endParaRPr lang="fr-FR" sz="3600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D1330A13-7F96-0A49-A77D-01500FCB8F47}"/>
              </a:ext>
            </a:extLst>
          </p:cNvPr>
          <p:cNvSpPr txBox="1">
            <a:spLocks/>
          </p:cNvSpPr>
          <p:nvPr/>
        </p:nvSpPr>
        <p:spPr>
          <a:xfrm>
            <a:off x="2384325" y="2803347"/>
            <a:ext cx="6827408" cy="3648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500" b="1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2. </a:t>
            </a:r>
            <a:r>
              <a:rPr lang="fr-FR" sz="3500" dirty="0">
                <a:cs typeface="Big Caslon Medium" panose="02000603090000020003" pitchFamily="2" charset="-79"/>
              </a:rPr>
              <a:t>Grand oral </a:t>
            </a:r>
          </a:p>
          <a:p>
            <a:pPr marL="914400" lvl="2" indent="0">
              <a:buNone/>
            </a:pPr>
            <a:endParaRPr lang="fr-FR" sz="2800" dirty="0">
              <a:cs typeface="Big Caslon Medium" panose="02000603090000020003" pitchFamily="2" charset="-79"/>
            </a:endParaRPr>
          </a:p>
          <a:p>
            <a:pPr marL="914400" lvl="2" indent="0">
              <a:buNone/>
            </a:pPr>
            <a:r>
              <a:rPr lang="fr-FR" sz="2800" dirty="0">
                <a:cs typeface="Big Caslon Medium" panose="02000603090000020003" pitchFamily="2" charset="-79"/>
              </a:rPr>
              <a:t>Epreuve terminale en juin - coef. 10</a:t>
            </a:r>
          </a:p>
          <a:p>
            <a:pPr lvl="3"/>
            <a:r>
              <a:rPr lang="fr-FR" sz="2600" dirty="0">
                <a:cs typeface="Big Caslon Medium" panose="02000603090000020003" pitchFamily="2" charset="-79"/>
              </a:rPr>
              <a:t>préparation - 20 min. de présentation</a:t>
            </a:r>
          </a:p>
          <a:p>
            <a:pPr lvl="3"/>
            <a:r>
              <a:rPr lang="fr-FR" sz="2600" dirty="0">
                <a:cs typeface="Big Caslon Medium" panose="02000603090000020003" pitchFamily="2" charset="-79"/>
              </a:rPr>
              <a:t>entretien  - 20 min.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EF883B6-0619-C8F2-977F-5D7BEF1E1BF3}"/>
              </a:ext>
            </a:extLst>
          </p:cNvPr>
          <p:cNvSpPr txBox="1"/>
          <p:nvPr/>
        </p:nvSpPr>
        <p:spPr>
          <a:xfrm>
            <a:off x="1400175" y="771525"/>
            <a:ext cx="2864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Britannic Bold" panose="020B0903060703020204" pitchFamily="34" charset="77"/>
              </a:rPr>
              <a:t>Baccalauréat</a:t>
            </a:r>
          </a:p>
        </p:txBody>
      </p:sp>
    </p:spTree>
    <p:extLst>
      <p:ext uri="{BB962C8B-B14F-4D97-AF65-F5344CB8AC3E}">
        <p14:creationId xmlns:p14="http://schemas.microsoft.com/office/powerpoint/2010/main" val="742302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F18912-9401-4643-964C-E2DE4A29402E}"/>
              </a:ext>
            </a:extLst>
          </p:cNvPr>
          <p:cNvSpPr/>
          <p:nvPr/>
        </p:nvSpPr>
        <p:spPr>
          <a:xfrm>
            <a:off x="932329" y="3122712"/>
            <a:ext cx="10899453" cy="3436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ea typeface="Times New Roman" panose="02020603050405020304" pitchFamily="18" charset="0"/>
                <a:cs typeface="Big Caslon Medium" panose="02000603090000020003" pitchFamily="2" charset="-79"/>
              </a:rPr>
              <a:t> </a:t>
            </a:r>
            <a:r>
              <a:rPr lang="fr-FR" sz="1600" b="1" u="sng" dirty="0">
                <a:solidFill>
                  <a:srgbClr val="000000"/>
                </a:solidFill>
                <a:ea typeface="Times New Roman" panose="02020603050405020304" pitchFamily="18" charset="0"/>
                <a:cs typeface="BIG CASLON MEDIUM" panose="02000603090000020003" pitchFamily="2" charset="-79"/>
                <a:hlinkClick r:id="rId2"/>
              </a:rPr>
              <a:t>DN MADE (bac+3) </a:t>
            </a:r>
            <a:endParaRPr lang="fr-FR" sz="2800" b="1" dirty="0">
              <a:solidFill>
                <a:srgbClr val="2F5496"/>
              </a:solidFill>
              <a:ea typeface="Times New Roman" panose="02020603050405020304" pitchFamily="18" charset="0"/>
              <a:cs typeface="BIG CASLON MEDIUM" panose="02000603090000020003" pitchFamily="2" charset="-79"/>
            </a:endParaRPr>
          </a:p>
          <a:p>
            <a:pPr lvl="1">
              <a:spcBef>
                <a:spcPts val="200"/>
              </a:spcBef>
            </a:pPr>
            <a:r>
              <a:rPr lang="fr-FR" sz="1600" dirty="0">
                <a:solidFill>
                  <a:srgbClr val="000000"/>
                </a:solidFill>
                <a:ea typeface="Times New Roman" panose="02020603050405020304" pitchFamily="18" charset="0"/>
                <a:cs typeface="Big Caslon Medium" panose="02000603090000020003" pitchFamily="2" charset="-79"/>
              </a:rPr>
              <a:t>Métiers de l’art et du design : animation, espace, graphisme, innovation sociale, instrument, livre, matériaux, mode, numérique, objet, ornement, patrimoine, spectacle, événement.</a:t>
            </a:r>
            <a:endParaRPr lang="fr-FR" sz="2800" dirty="0">
              <a:solidFill>
                <a:srgbClr val="2F5496"/>
              </a:solidFill>
              <a:ea typeface="Times New Roman" panose="02020603050405020304" pitchFamily="18" charset="0"/>
              <a:cs typeface="Big Caslon Medium" panose="02000603090000020003" pitchFamily="2" charset="-79"/>
            </a:endParaRPr>
          </a:p>
          <a:p>
            <a:pPr lvl="1">
              <a:spcBef>
                <a:spcPts val="200"/>
              </a:spcBef>
            </a:pPr>
            <a:r>
              <a:rPr lang="fr-FR" sz="1600" dirty="0">
                <a:solidFill>
                  <a:srgbClr val="000000"/>
                </a:solidFill>
                <a:ea typeface="Times New Roman" panose="02020603050405020304" pitchFamily="18" charset="0"/>
                <a:cs typeface="Big Caslon Medium" panose="02000603090000020003" pitchFamily="2" charset="-79"/>
              </a:rPr>
              <a:t> </a:t>
            </a:r>
            <a:r>
              <a:rPr lang="fr-FR" sz="1600" dirty="0" err="1">
                <a:solidFill>
                  <a:srgbClr val="000000"/>
                </a:solidFill>
                <a:ea typeface="Times New Roman" panose="02020603050405020304" pitchFamily="18" charset="0"/>
                <a:cs typeface="Big Caslon Medium" panose="02000603090000020003" pitchFamily="2" charset="-79"/>
                <a:hlinkClick r:id="rId3"/>
              </a:rPr>
              <a:t>Metiers</a:t>
            </a:r>
            <a:endParaRPr lang="fr-FR" sz="1600" dirty="0">
              <a:solidFill>
                <a:srgbClr val="000000"/>
              </a:solidFill>
              <a:ea typeface="Times New Roman" panose="02020603050405020304" pitchFamily="18" charset="0"/>
              <a:cs typeface="Big Caslon Medium" panose="02000603090000020003" pitchFamily="2" charset="-79"/>
            </a:endParaRPr>
          </a:p>
          <a:p>
            <a:pPr>
              <a:spcBef>
                <a:spcPts val="200"/>
              </a:spcBef>
            </a:pPr>
            <a:endParaRPr lang="fr-FR" sz="2800" dirty="0">
              <a:solidFill>
                <a:srgbClr val="2F5496"/>
              </a:solidFill>
              <a:ea typeface="Times New Roman" panose="02020603050405020304" pitchFamily="18" charset="0"/>
              <a:cs typeface="Big Caslon Medium" panose="02000603090000020003" pitchFamily="2" charset="-79"/>
            </a:endParaRPr>
          </a:p>
          <a:p>
            <a:pPr>
              <a:spcBef>
                <a:spcPts val="200"/>
              </a:spcBef>
            </a:pPr>
            <a:r>
              <a:rPr lang="fr-FR" sz="1600" b="1" u="sng" dirty="0">
                <a:solidFill>
                  <a:srgbClr val="000000"/>
                </a:solidFill>
                <a:ea typeface="Times New Roman" panose="02020603050405020304" pitchFamily="18" charset="0"/>
                <a:cs typeface="BIG CASLON MEDIUM" panose="02000603090000020003" pitchFamily="2" charset="-79"/>
                <a:hlinkClick r:id="rId4"/>
              </a:rPr>
              <a:t>DNA (bac +3), </a:t>
            </a:r>
            <a:r>
              <a:rPr lang="fr-FR" sz="1600" b="1" u="sng" dirty="0">
                <a:solidFill>
                  <a:srgbClr val="000000"/>
                </a:solidFill>
                <a:ea typeface="Times New Roman" panose="02020603050405020304" pitchFamily="18" charset="0"/>
                <a:cs typeface="BIG CASLON MEDIUM" panose="02000603090000020003" pitchFamily="2" charset="-79"/>
                <a:hlinkClick r:id="rId5"/>
              </a:rPr>
              <a:t>DNSEP (bac +5)</a:t>
            </a:r>
            <a:endParaRPr lang="fr-FR" sz="2800" b="1" dirty="0">
              <a:solidFill>
                <a:srgbClr val="2F5496"/>
              </a:solidFill>
              <a:ea typeface="Times New Roman" panose="02020603050405020304" pitchFamily="18" charset="0"/>
              <a:cs typeface="BIG CASLON MEDIUM" panose="02000603090000020003" pitchFamily="2" charset="-79"/>
            </a:endParaRPr>
          </a:p>
          <a:p>
            <a:pPr lvl="1">
              <a:spcBef>
                <a:spcPts val="200"/>
              </a:spcBef>
            </a:pPr>
            <a:r>
              <a:rPr lang="fr-FR" sz="1600" dirty="0">
                <a:solidFill>
                  <a:srgbClr val="000000"/>
                </a:solidFill>
                <a:ea typeface="Times New Roman" panose="02020603050405020304" pitchFamily="18" charset="0"/>
                <a:cs typeface="Big Caslon Medium" panose="02000603090000020003" pitchFamily="2" charset="-79"/>
              </a:rPr>
              <a:t>DNA :Écoles supérieures d'art, couramment appelées "beaux-arts" : </a:t>
            </a:r>
            <a:r>
              <a:rPr lang="fr-FR" sz="1600" dirty="0">
                <a:solidFill>
                  <a:srgbClr val="000000"/>
                </a:solidFill>
                <a:ea typeface="Times New Roman" panose="02020603050405020304" pitchFamily="18" charset="0"/>
                <a:cs typeface="Big Caslon Medium" panose="02000603090000020003" pitchFamily="2" charset="-79"/>
                <a:hlinkClick r:id="rId6"/>
              </a:rPr>
              <a:t>art</a:t>
            </a:r>
            <a:r>
              <a:rPr lang="fr-FR" sz="1600" dirty="0">
                <a:solidFill>
                  <a:srgbClr val="000000"/>
                </a:solidFill>
                <a:ea typeface="Times New Roman" panose="02020603050405020304" pitchFamily="18" charset="0"/>
                <a:cs typeface="Big Caslon Medium" panose="02000603090000020003" pitchFamily="2" charset="-79"/>
              </a:rPr>
              <a:t>, </a:t>
            </a:r>
            <a:r>
              <a:rPr lang="fr-FR" sz="1600" dirty="0">
                <a:solidFill>
                  <a:srgbClr val="000000"/>
                </a:solidFill>
                <a:ea typeface="Times New Roman" panose="02020603050405020304" pitchFamily="18" charset="0"/>
                <a:cs typeface="Big Caslon Medium" panose="02000603090000020003" pitchFamily="2" charset="-79"/>
                <a:hlinkClick r:id="rId7"/>
              </a:rPr>
              <a:t>communication</a:t>
            </a:r>
            <a:r>
              <a:rPr lang="fr-FR" sz="1600" dirty="0">
                <a:solidFill>
                  <a:srgbClr val="000000"/>
                </a:solidFill>
                <a:ea typeface="Times New Roman" panose="02020603050405020304" pitchFamily="18" charset="0"/>
                <a:cs typeface="Big Caslon Medium" panose="02000603090000020003" pitchFamily="2" charset="-79"/>
              </a:rPr>
              <a:t> ou </a:t>
            </a:r>
            <a:r>
              <a:rPr lang="fr-FR" sz="1600" dirty="0">
                <a:solidFill>
                  <a:srgbClr val="000000"/>
                </a:solidFill>
                <a:ea typeface="Times New Roman" panose="02020603050405020304" pitchFamily="18" charset="0"/>
                <a:cs typeface="Big Caslon Medium" panose="02000603090000020003" pitchFamily="2" charset="-79"/>
                <a:hlinkClick r:id="rId8"/>
              </a:rPr>
              <a:t>design</a:t>
            </a:r>
            <a:r>
              <a:rPr lang="fr-FR" sz="1600" dirty="0">
                <a:solidFill>
                  <a:srgbClr val="000000"/>
                </a:solidFill>
                <a:ea typeface="Times New Roman" panose="02020603050405020304" pitchFamily="18" charset="0"/>
                <a:cs typeface="Big Caslon Medium" panose="02000603090000020003" pitchFamily="2" charset="-79"/>
              </a:rPr>
              <a:t>. </a:t>
            </a:r>
            <a:endParaRPr lang="fr-FR" sz="2800" dirty="0">
              <a:solidFill>
                <a:srgbClr val="2F5496"/>
              </a:solidFill>
              <a:ea typeface="Times New Roman" panose="02020603050405020304" pitchFamily="18" charset="0"/>
              <a:cs typeface="Big Caslon Medium" panose="02000603090000020003" pitchFamily="2" charset="-79"/>
            </a:endParaRPr>
          </a:p>
          <a:p>
            <a:pPr lvl="1">
              <a:spcBef>
                <a:spcPts val="200"/>
              </a:spcBef>
            </a:pPr>
            <a:r>
              <a:rPr lang="fr-FR" sz="1600" dirty="0">
                <a:solidFill>
                  <a:srgbClr val="000000"/>
                </a:solidFill>
                <a:ea typeface="Times New Roman" panose="02020603050405020304" pitchFamily="18" charset="0"/>
                <a:cs typeface="Big Caslon Medium" panose="02000603090000020003" pitchFamily="2" charset="-79"/>
                <a:hlinkClick r:id="rId9"/>
              </a:rPr>
              <a:t>Métiers</a:t>
            </a:r>
            <a:endParaRPr lang="fr-FR" sz="1600" dirty="0">
              <a:solidFill>
                <a:srgbClr val="000000"/>
              </a:solidFill>
              <a:ea typeface="Times New Roman" panose="02020603050405020304" pitchFamily="18" charset="0"/>
              <a:cs typeface="Big Caslon Medium" panose="02000603090000020003" pitchFamily="2" charset="-79"/>
            </a:endParaRPr>
          </a:p>
          <a:p>
            <a:pPr lvl="1">
              <a:spcBef>
                <a:spcPts val="200"/>
              </a:spcBef>
            </a:pPr>
            <a:r>
              <a:rPr lang="fr-FR" sz="1600" dirty="0">
                <a:solidFill>
                  <a:srgbClr val="000000"/>
                </a:solidFill>
                <a:ea typeface="Times New Roman" panose="02020603050405020304" pitchFamily="18" charset="0"/>
                <a:cs typeface="Big Caslon Medium" panose="02000603090000020003" pitchFamily="2" charset="-79"/>
              </a:rPr>
              <a:t>DNSEP : 2 ans, après le DNA, dans les écoles supérieures d'art, qu'elles soient nationales, territoriales ou associatives : art, communication ou design.  </a:t>
            </a:r>
          </a:p>
          <a:p>
            <a:pPr lvl="1">
              <a:spcBef>
                <a:spcPts val="200"/>
              </a:spcBef>
            </a:pPr>
            <a:r>
              <a:rPr lang="fr-FR" sz="1600" dirty="0">
                <a:solidFill>
                  <a:srgbClr val="000000"/>
                </a:solidFill>
                <a:ea typeface="Times New Roman" panose="02020603050405020304" pitchFamily="18" charset="0"/>
                <a:cs typeface="Big Caslon Medium" panose="02000603090000020003" pitchFamily="2" charset="-79"/>
                <a:hlinkClick r:id="rId10"/>
              </a:rPr>
              <a:t>Métiers</a:t>
            </a:r>
            <a:endParaRPr lang="fr-FR" sz="2800" dirty="0">
              <a:solidFill>
                <a:srgbClr val="2F5496"/>
              </a:solidFill>
              <a:ea typeface="Times New Roman" panose="02020603050405020304" pitchFamily="18" charset="0"/>
              <a:cs typeface="Big Caslon Medium" panose="02000603090000020003" pitchFamily="2" charset="-79"/>
            </a:endParaRPr>
          </a:p>
          <a:p>
            <a:r>
              <a:rPr lang="fr-FR" sz="1600" dirty="0">
                <a:ea typeface="Times New Roman" panose="02020603050405020304" pitchFamily="18" charset="0"/>
                <a:cs typeface="Big Caslon Medium" panose="02000603090000020003" pitchFamily="2" charset="-79"/>
              </a:rPr>
              <a:t> </a:t>
            </a:r>
            <a:endParaRPr lang="fr-FR" sz="2400" dirty="0">
              <a:ea typeface="Times New Roman" panose="02020603050405020304" pitchFamily="18" charset="0"/>
              <a:cs typeface="Big Caslon Medium" panose="02000603090000020003" pitchFamily="2" charset="-79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2C74139-7991-5343-AB95-1BE806A6840E}"/>
              </a:ext>
            </a:extLst>
          </p:cNvPr>
          <p:cNvSpPr txBox="1">
            <a:spLocks/>
          </p:cNvSpPr>
          <p:nvPr/>
        </p:nvSpPr>
        <p:spPr>
          <a:xfrm>
            <a:off x="1471613" y="709946"/>
            <a:ext cx="9241252" cy="542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latin typeface="Britannic Bold" panose="020B0903060703020204" pitchFamily="34" charset="77"/>
              </a:rPr>
              <a:t>Orientation</a:t>
            </a:r>
            <a:endParaRPr lang="fr-FR" dirty="0">
              <a:latin typeface="Britannic Bold" panose="020B0903060703020204" pitchFamily="34" charset="77"/>
            </a:endParaRPr>
          </a:p>
        </p:txBody>
      </p:sp>
      <p:pic>
        <p:nvPicPr>
          <p:cNvPr id="4" name="Image 3">
            <a:hlinkClick r:id="rId11"/>
            <a:extLst>
              <a:ext uri="{FF2B5EF4-FFF2-40B4-BE49-F238E27FC236}">
                <a16:creationId xmlns:a16="http://schemas.microsoft.com/office/drawing/2014/main" id="{3D57A933-2255-10BF-3512-DBE6AB13D5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87941" y="298450"/>
            <a:ext cx="2016117" cy="295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05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F18912-9401-4643-964C-E2DE4A29402E}"/>
              </a:ext>
            </a:extLst>
          </p:cNvPr>
          <p:cNvSpPr/>
          <p:nvPr/>
        </p:nvSpPr>
        <p:spPr>
          <a:xfrm>
            <a:off x="974860" y="3193399"/>
            <a:ext cx="1089945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ea typeface="Times New Roman" panose="02020603050405020304" pitchFamily="18" charset="0"/>
                <a:cs typeface="Big Caslon Medium" panose="02000603090000020003" pitchFamily="2" charset="-79"/>
              </a:rPr>
              <a:t>  </a:t>
            </a:r>
            <a:endParaRPr lang="fr-FR" sz="2400" dirty="0">
              <a:ea typeface="Times New Roman" panose="02020603050405020304" pitchFamily="18" charset="0"/>
              <a:cs typeface="Big Caslon Medium" panose="02000603090000020003" pitchFamily="2" charset="-79"/>
            </a:endParaRPr>
          </a:p>
          <a:p>
            <a:pPr>
              <a:spcBef>
                <a:spcPts val="200"/>
              </a:spcBef>
            </a:pPr>
            <a:r>
              <a:rPr lang="fr-FR" sz="1600" b="1" u="sng" dirty="0">
                <a:solidFill>
                  <a:srgbClr val="000000"/>
                </a:solidFill>
                <a:ea typeface="Times New Roman" panose="02020603050405020304" pitchFamily="18" charset="0"/>
                <a:cs typeface="BIG CASLON MEDIUM" panose="02000603090000020003" pitchFamily="2" charset="-79"/>
                <a:hlinkClick r:id="rId2"/>
              </a:rPr>
              <a:t>Les licences pro </a:t>
            </a:r>
            <a:r>
              <a:rPr lang="fr-FR" sz="1600" b="1" u="sng" dirty="0">
                <a:solidFill>
                  <a:srgbClr val="000000"/>
                </a:solidFill>
                <a:ea typeface="Times New Roman" panose="02020603050405020304" pitchFamily="18" charset="0"/>
                <a:cs typeface="BIG CASLON MEDIUM" panose="02000603090000020003" pitchFamily="2" charset="-79"/>
              </a:rPr>
              <a:t>(bac +3)</a:t>
            </a:r>
            <a:endParaRPr lang="fr-FR" sz="2800" b="1" dirty="0">
              <a:solidFill>
                <a:srgbClr val="2F5496"/>
              </a:solidFill>
              <a:ea typeface="Times New Roman" panose="02020603050405020304" pitchFamily="18" charset="0"/>
              <a:cs typeface="BIG CASLON MEDIUM" panose="02000603090000020003" pitchFamily="2" charset="-79"/>
            </a:endParaRPr>
          </a:p>
          <a:p>
            <a:pPr>
              <a:spcBef>
                <a:spcPts val="200"/>
              </a:spcBef>
            </a:pPr>
            <a:r>
              <a:rPr lang="fr-FR" sz="1600" dirty="0">
                <a:solidFill>
                  <a:srgbClr val="000000"/>
                </a:solidFill>
                <a:ea typeface="Times New Roman" panose="02020603050405020304" pitchFamily="18" charset="0"/>
                <a:cs typeface="Big Caslon Medium" panose="02000603090000020003" pitchFamily="2" charset="-79"/>
              </a:rPr>
              <a:t>Se prépare en lycée, IUT ou dans les universités. Se décline en mentions, correspondant aux emplois ciblés, dans de très nombreux secteurs professionnels : patrimoine historique et culturel, archéologie, médiation et action culturel, communication visuelle, mode est haute technologie, exposition et technologies de l’information, médiation culturelle.</a:t>
            </a:r>
            <a:endParaRPr lang="fr-FR" sz="2800" dirty="0">
              <a:solidFill>
                <a:srgbClr val="2F5496"/>
              </a:solidFill>
              <a:ea typeface="Times New Roman" panose="02020603050405020304" pitchFamily="18" charset="0"/>
              <a:cs typeface="Big Caslon Medium" panose="02000603090000020003" pitchFamily="2" charset="-79"/>
            </a:endParaRPr>
          </a:p>
          <a:p>
            <a:r>
              <a:rPr lang="fr-FR" sz="1600" b="1" dirty="0">
                <a:solidFill>
                  <a:srgbClr val="000000"/>
                </a:solidFill>
                <a:ea typeface="Times New Roman" panose="02020603050405020304" pitchFamily="18" charset="0"/>
                <a:cs typeface="BIG CASLON MEDIUM" panose="02000603090000020003" pitchFamily="2" charset="-79"/>
              </a:rPr>
              <a:t> </a:t>
            </a:r>
            <a:endParaRPr lang="fr-FR" sz="2400" b="1" dirty="0">
              <a:ea typeface="Times New Roman" panose="02020603050405020304" pitchFamily="18" charset="0"/>
              <a:cs typeface="BIG CASLON MEDIUM" panose="02000603090000020003" pitchFamily="2" charset="-79"/>
            </a:endParaRPr>
          </a:p>
          <a:p>
            <a:pPr>
              <a:spcBef>
                <a:spcPts val="200"/>
              </a:spcBef>
            </a:pPr>
            <a:r>
              <a:rPr lang="fr-FR" sz="1600" b="1" u="sng" dirty="0">
                <a:solidFill>
                  <a:srgbClr val="000000"/>
                </a:solidFill>
                <a:ea typeface="Times New Roman" panose="02020603050405020304" pitchFamily="18" charset="0"/>
                <a:cs typeface="BIG CASLON MEDIUM" panose="02000603090000020003" pitchFamily="2" charset="-79"/>
              </a:rPr>
              <a:t>Les licences (bac +3), master (bac+5), doctorat (bac+8) </a:t>
            </a:r>
            <a:endParaRPr lang="fr-FR" sz="2800" b="1" dirty="0">
              <a:solidFill>
                <a:srgbClr val="2F5496"/>
              </a:solidFill>
              <a:ea typeface="Times New Roman" panose="02020603050405020304" pitchFamily="18" charset="0"/>
              <a:cs typeface="BIG CASLON MEDIUM" panose="02000603090000020003" pitchFamily="2" charset="-79"/>
            </a:endParaRPr>
          </a:p>
          <a:p>
            <a:pPr>
              <a:spcBef>
                <a:spcPts val="200"/>
              </a:spcBef>
            </a:pPr>
            <a:r>
              <a:rPr lang="fr-FR" sz="1600" dirty="0">
                <a:solidFill>
                  <a:srgbClr val="000000"/>
                </a:solidFill>
                <a:ea typeface="Times New Roman" panose="02020603050405020304" pitchFamily="18" charset="0"/>
                <a:cs typeface="Big Caslon Medium" panose="02000603090000020003" pitchFamily="2" charset="-79"/>
              </a:rPr>
              <a:t>Les 3 grades de l'enseignement supérieur correspondent à des paliers de formation européens. Se prépare à l’université : Arts plastiques, arts du spectacle, histoire de l’art et archéologie.</a:t>
            </a:r>
          </a:p>
          <a:p>
            <a:pPr>
              <a:spcBef>
                <a:spcPts val="200"/>
              </a:spcBef>
            </a:pPr>
            <a:endParaRPr lang="fr-FR" sz="16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Big Caslon Medium" panose="02000603090000020003" pitchFamily="2" charset="-79"/>
            </a:endParaRPr>
          </a:p>
          <a:p>
            <a:pPr>
              <a:spcBef>
                <a:spcPts val="200"/>
              </a:spcBef>
            </a:pPr>
            <a:r>
              <a:rPr lang="fr-FR" sz="1600" dirty="0">
                <a:solidFill>
                  <a:srgbClr val="000000"/>
                </a:solidFill>
                <a:ea typeface="Times New Roman" panose="02020603050405020304" pitchFamily="18" charset="0"/>
                <a:cs typeface="Big Caslon Medium" panose="02000603090000020003" pitchFamily="2" charset="-79"/>
                <a:hlinkClick r:id="rId3"/>
              </a:rPr>
              <a:t>Métiers</a:t>
            </a:r>
            <a:endParaRPr lang="fr-FR" sz="2800" dirty="0">
              <a:solidFill>
                <a:srgbClr val="2F5496"/>
              </a:solidFill>
              <a:effectLst/>
              <a:ea typeface="Times New Roman" panose="02020603050405020304" pitchFamily="18" charset="0"/>
              <a:cs typeface="Big Caslon Medium" panose="02000603090000020003" pitchFamily="2" charset="-79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2C74139-7991-5343-AB95-1BE806A6840E}"/>
              </a:ext>
            </a:extLst>
          </p:cNvPr>
          <p:cNvSpPr txBox="1">
            <a:spLocks/>
          </p:cNvSpPr>
          <p:nvPr/>
        </p:nvSpPr>
        <p:spPr>
          <a:xfrm>
            <a:off x="1471613" y="709946"/>
            <a:ext cx="9241252" cy="542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latin typeface="Britannic Bold" panose="020B0903060703020204" pitchFamily="34" charset="77"/>
              </a:rPr>
              <a:t>Orientation</a:t>
            </a:r>
            <a:endParaRPr lang="fr-FR" dirty="0">
              <a:latin typeface="Britannic Bold" panose="020B0903060703020204" pitchFamily="34" charset="77"/>
            </a:endParaRPr>
          </a:p>
        </p:txBody>
      </p:sp>
      <p:pic>
        <p:nvPicPr>
          <p:cNvPr id="5" name="Image 4">
            <a:hlinkClick r:id="rId4"/>
            <a:extLst>
              <a:ext uri="{FF2B5EF4-FFF2-40B4-BE49-F238E27FC236}">
                <a16:creationId xmlns:a16="http://schemas.microsoft.com/office/drawing/2014/main" id="{ADED8B01-AF9C-BDE0-1FF2-834B4FFCD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7941" y="298450"/>
            <a:ext cx="2016117" cy="295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03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956253" y="2373111"/>
            <a:ext cx="10515600" cy="542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latin typeface="Britannic Bold" panose="020B0903060703020204" pitchFamily="34" charset="77"/>
              </a:rPr>
              <a:t>Programme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956253" y="3681356"/>
            <a:ext cx="10515600" cy="542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latin typeface="Britannic Bold" panose="020B0903060703020204" pitchFamily="34" charset="77"/>
              </a:rPr>
              <a:t>Baccalauréat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1956253" y="4361767"/>
            <a:ext cx="10515600" cy="542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latin typeface="Britannic Bold" panose="020B0903060703020204" pitchFamily="34" charset="77"/>
              </a:rPr>
              <a:t>Orientation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3ADB749-3495-1F46-8B74-8F1D8314AF0C}"/>
              </a:ext>
            </a:extLst>
          </p:cNvPr>
          <p:cNvSpPr txBox="1">
            <a:spLocks/>
          </p:cNvSpPr>
          <p:nvPr/>
        </p:nvSpPr>
        <p:spPr>
          <a:xfrm>
            <a:off x="1956253" y="1782090"/>
            <a:ext cx="9780536" cy="542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latin typeface="Britannic Bold" panose="020B0903060703020204" pitchFamily="34" charset="77"/>
              </a:rPr>
              <a:t>Évaluation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E49C922-388E-F312-9B0D-28C8C4025B80}"/>
              </a:ext>
            </a:extLst>
          </p:cNvPr>
          <p:cNvSpPr txBox="1">
            <a:spLocks/>
          </p:cNvSpPr>
          <p:nvPr/>
        </p:nvSpPr>
        <p:spPr>
          <a:xfrm>
            <a:off x="1956253" y="3000945"/>
            <a:ext cx="9780536" cy="542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latin typeface="Britannic Bold" panose="020B0903060703020204" pitchFamily="34" charset="77"/>
              </a:rPr>
              <a:t>Projets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61DB776-4795-D88A-C59B-FD374D0382C7}"/>
              </a:ext>
            </a:extLst>
          </p:cNvPr>
          <p:cNvSpPr txBox="1">
            <a:spLocks/>
          </p:cNvSpPr>
          <p:nvPr/>
        </p:nvSpPr>
        <p:spPr>
          <a:xfrm>
            <a:off x="1956253" y="1108488"/>
            <a:ext cx="9780536" cy="542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latin typeface="Britannic Bold" panose="020B0903060703020204" pitchFamily="34" charset="77"/>
                <a:cs typeface="Big Caslon Medium" panose="02000603090000020003" pitchFamily="2" charset="-79"/>
              </a:rPr>
              <a:t>Objectifs</a:t>
            </a:r>
          </a:p>
        </p:txBody>
      </p:sp>
    </p:spTree>
    <p:extLst>
      <p:ext uri="{BB962C8B-B14F-4D97-AF65-F5344CB8AC3E}">
        <p14:creationId xmlns:p14="http://schemas.microsoft.com/office/powerpoint/2010/main" val="548392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981B7AF-AE23-D641-8CC1-3085D157A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2219">
            <a:off x="4781127" y="-26242"/>
            <a:ext cx="3332908" cy="256325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0D5A0CD-3F75-FF4B-A4A3-B2A9DFA78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0357">
            <a:off x="7354408" y="203377"/>
            <a:ext cx="4890547" cy="37612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46743" y="2316090"/>
            <a:ext cx="7209509" cy="3392574"/>
          </a:xfrm>
        </p:spPr>
        <p:txBody>
          <a:bodyPr>
            <a:normAutofit lnSpcReduction="10000"/>
          </a:bodyPr>
          <a:lstStyle/>
          <a:p>
            <a:pPr marL="514350" indent="-514350" algn="ctr">
              <a:buFont typeface="+mj-lt"/>
              <a:buAutoNum type="arabicPeriod"/>
            </a:pPr>
            <a:endParaRPr lang="fr-FR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r>
              <a:rPr lang="fr-FR" dirty="0"/>
              <a:t>Pratiquer de façon réflexive et singulière</a:t>
            </a:r>
          </a:p>
          <a:p>
            <a:pPr lvl="1"/>
            <a:r>
              <a:rPr lang="fr-FR" dirty="0"/>
              <a:t>Développer une démarche artistique personnelle</a:t>
            </a:r>
          </a:p>
          <a:p>
            <a:pPr lvl="1"/>
            <a:r>
              <a:rPr lang="fr-FR" dirty="0"/>
              <a:t>Choisir, maitriser, justifier des moyens d’expression</a:t>
            </a:r>
          </a:p>
          <a:p>
            <a:pPr marL="914400" lvl="2" indent="0">
              <a:buNone/>
            </a:pPr>
            <a:r>
              <a:rPr lang="fr-FR" sz="1500" i="1" dirty="0"/>
              <a:t>Dessin, peinture, gravure, sculpture, photographie, architecture, création numérique, performance, installation, design,…</a:t>
            </a:r>
          </a:p>
          <a:p>
            <a:pPr lvl="1"/>
            <a:r>
              <a:rPr lang="fr-FR" dirty="0"/>
              <a:t>Analyser des œuvres</a:t>
            </a:r>
          </a:p>
          <a:p>
            <a:pPr lvl="1"/>
            <a:r>
              <a:rPr lang="fr-FR" dirty="0"/>
              <a:t>Acquérir une culture artistique </a:t>
            </a:r>
          </a:p>
          <a:p>
            <a:pPr lvl="1"/>
            <a:r>
              <a:rPr lang="fr-FR" dirty="0"/>
              <a:t>S’exprimer à l’oral comme à l’écrit</a:t>
            </a:r>
          </a:p>
          <a:p>
            <a:pPr lvl="1"/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BF33558-24BA-4F2A-63EC-F5E07A30BFAC}"/>
              </a:ext>
            </a:extLst>
          </p:cNvPr>
          <p:cNvSpPr txBox="1"/>
          <p:nvPr/>
        </p:nvSpPr>
        <p:spPr>
          <a:xfrm>
            <a:off x="1257916" y="1180306"/>
            <a:ext cx="64365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3600" b="1" dirty="0">
                <a:latin typeface="Britannic Bold" panose="020B0903060703020204" pitchFamily="34" charset="77"/>
                <a:cs typeface="Big Caslon Medium" panose="02000603090000020003" pitchFamily="2" charset="-79"/>
              </a:rPr>
              <a:t>Objectifs</a:t>
            </a:r>
            <a:endParaRPr lang="fr-FR" sz="3600" b="1" dirty="0">
              <a:solidFill>
                <a:schemeClr val="tx1"/>
              </a:solidFill>
              <a:latin typeface="Britannic Bold" panose="020B0903060703020204" pitchFamily="34" charset="77"/>
              <a:cs typeface="Big Caslon Medium" panose="020006030900000200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86869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252888" y="2472274"/>
            <a:ext cx="7599012" cy="3883033"/>
          </a:xfrm>
        </p:spPr>
        <p:txBody>
          <a:bodyPr anchor="ctr">
            <a:norm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fr-FR" sz="2000" dirty="0">
                <a:latin typeface="Gill Sans MT" panose="020B0502020104020203" pitchFamily="34" charset="77"/>
                <a:cs typeface="Big Caslon Medium" panose="02000603090000020003" pitchFamily="2" charset="-79"/>
              </a:rPr>
              <a:t>PRATIQUER LES ARTS DE MANIÈRE RÉFLEXIVE</a:t>
            </a:r>
          </a:p>
          <a:p>
            <a:pPr lvl="2"/>
            <a:r>
              <a:rPr lang="fr-FR" sz="2000" dirty="0">
                <a:latin typeface="Gill Sans MT" panose="020B0502020104020203" pitchFamily="34" charset="77"/>
                <a:cs typeface="Big Caslon Medium" panose="02000603090000020003" pitchFamily="2" charset="-79"/>
              </a:rPr>
              <a:t>Expérimenter, produire, créer</a:t>
            </a:r>
          </a:p>
          <a:p>
            <a:pPr lvl="2"/>
            <a:r>
              <a:rPr lang="fr-FR" sz="2000" dirty="0">
                <a:latin typeface="Gill Sans MT" panose="020B0502020104020203" pitchFamily="34" charset="77"/>
                <a:cs typeface="Big Caslon Medium" panose="02000603090000020003" pitchFamily="2" charset="-79"/>
              </a:rPr>
              <a:t>Mettre en œuvre un projet artistique</a:t>
            </a:r>
          </a:p>
          <a:p>
            <a:pPr marL="1371600" lvl="2" indent="-457200">
              <a:buFont typeface="+mj-lt"/>
              <a:buAutoNum type="arabicPeriod"/>
            </a:pPr>
            <a:endParaRPr lang="fr-FR" sz="2000" dirty="0">
              <a:latin typeface="Gill Sans MT" panose="020B0502020104020203" pitchFamily="34" charset="77"/>
              <a:cs typeface="Big Caslon Medium" panose="02000603090000020003" pitchFamily="2" charset="-79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fr-FR" sz="2000" dirty="0">
                <a:latin typeface="Gill Sans MT" panose="020B0502020104020203" pitchFamily="34" charset="77"/>
                <a:cs typeface="Big Caslon Medium" panose="02000603090000020003" pitchFamily="2" charset="-79"/>
              </a:rPr>
              <a:t>QUESTIONNER LE FAIT ARTISTIQUE</a:t>
            </a:r>
          </a:p>
          <a:p>
            <a:pPr marL="914400" lvl="1" indent="-457200">
              <a:buFont typeface="+mj-lt"/>
              <a:buAutoNum type="arabicPeriod"/>
            </a:pPr>
            <a:endParaRPr lang="fr-FR" sz="2000" dirty="0">
              <a:latin typeface="Gill Sans MT" panose="020B0502020104020203" pitchFamily="34" charset="77"/>
              <a:cs typeface="Big Caslon Medium" panose="02000603090000020003" pitchFamily="2" charset="-79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fr-FR" sz="2000" dirty="0">
                <a:latin typeface="Gill Sans MT" panose="020B0502020104020203" pitchFamily="34" charset="77"/>
                <a:cs typeface="Big Caslon Medium" panose="02000603090000020003" pitchFamily="2" charset="-79"/>
              </a:rPr>
              <a:t>EXPOSER L’ŒUVRE, LA DÉMARCHE, LA PRATIQUE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6FF5C40-6E0D-F340-B361-280AA9372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2219">
            <a:off x="5012240" y="55699"/>
            <a:ext cx="3332908" cy="256325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02BA2D7-0EA3-C241-A576-277A4E0D4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0357">
            <a:off x="7585521" y="285318"/>
            <a:ext cx="4890547" cy="37612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6325CC5-7145-1D7C-647D-7B3F97D5B9CC}"/>
              </a:ext>
            </a:extLst>
          </p:cNvPr>
          <p:cNvSpPr txBox="1"/>
          <p:nvPr/>
        </p:nvSpPr>
        <p:spPr>
          <a:xfrm>
            <a:off x="1346816" y="1255387"/>
            <a:ext cx="64365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3600" b="1" dirty="0">
                <a:latin typeface="Britannic Bold" panose="020B0903060703020204" pitchFamily="34" charset="77"/>
                <a:cs typeface="Big Caslon Medium" panose="02000603090000020003" pitchFamily="2" charset="-79"/>
              </a:rPr>
              <a:t>Évaluation</a:t>
            </a:r>
          </a:p>
        </p:txBody>
      </p:sp>
    </p:spTree>
    <p:extLst>
      <p:ext uri="{BB962C8B-B14F-4D97-AF65-F5344CB8AC3E}">
        <p14:creationId xmlns:p14="http://schemas.microsoft.com/office/powerpoint/2010/main" val="2332730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346815" y="2254101"/>
            <a:ext cx="9204161" cy="460389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2400" dirty="0">
                <a:latin typeface="Gill Sans MT" panose="020B0502020104020203" pitchFamily="34" charset="77"/>
                <a:cs typeface="Big Caslon Medium" panose="02000603090000020003" pitchFamily="2" charset="-79"/>
              </a:rPr>
              <a:t>Questionnements plasticiens</a:t>
            </a:r>
          </a:p>
          <a:p>
            <a:pPr lvl="1"/>
            <a:r>
              <a:rPr lang="fr-FR" dirty="0">
                <a:latin typeface="Gill Sans MT" panose="020B0502020104020203" pitchFamily="34" charset="77"/>
              </a:rPr>
              <a:t>Langages et des pratiques plastiques </a:t>
            </a:r>
          </a:p>
          <a:p>
            <a:pPr lvl="1"/>
            <a:r>
              <a:rPr lang="fr-FR" dirty="0">
                <a:latin typeface="Gill Sans MT" panose="020B0502020104020203" pitchFamily="34" charset="77"/>
              </a:rPr>
              <a:t>Présentation des pratiques artistiques</a:t>
            </a:r>
          </a:p>
          <a:p>
            <a:pPr lvl="1"/>
            <a:r>
              <a:rPr lang="fr-FR" dirty="0">
                <a:latin typeface="Gill Sans MT" panose="020B0502020104020203" pitchFamily="34" charset="77"/>
              </a:rPr>
              <a:t>Processus de création</a:t>
            </a:r>
          </a:p>
          <a:p>
            <a:endParaRPr lang="fr-FR" dirty="0">
              <a:latin typeface="Gill Sans MT" panose="020B0502020104020203" pitchFamily="34" charset="77"/>
            </a:endParaRPr>
          </a:p>
          <a:p>
            <a:pPr marL="0" indent="0">
              <a:buNone/>
            </a:pPr>
            <a:r>
              <a:rPr lang="fr-FR" sz="2400" dirty="0">
                <a:latin typeface="Gill Sans MT" panose="020B0502020104020203" pitchFamily="34" charset="77"/>
                <a:cs typeface="Big Caslon Medium" panose="02000603090000020003" pitchFamily="2" charset="-79"/>
              </a:rPr>
              <a:t>Questionnements artistiques interdisciplinaires</a:t>
            </a:r>
          </a:p>
          <a:p>
            <a:pPr lvl="1"/>
            <a:r>
              <a:rPr lang="fr-FR" dirty="0">
                <a:latin typeface="Gill Sans MT" panose="020B0502020104020203" pitchFamily="34" charset="77"/>
              </a:rPr>
              <a:t>Animation des images et interfaces de leur diffusion et de réception.</a:t>
            </a:r>
          </a:p>
          <a:p>
            <a:pPr marL="0" indent="0">
              <a:buNone/>
            </a:pPr>
            <a:endParaRPr lang="fr-FR" dirty="0">
              <a:latin typeface="Gill Sans MT" panose="020B0502020104020203" pitchFamily="34" charset="77"/>
            </a:endParaRPr>
          </a:p>
          <a:p>
            <a:pPr marL="0" indent="0">
              <a:buNone/>
            </a:pPr>
            <a:r>
              <a:rPr lang="fr-FR" sz="2400" dirty="0">
                <a:latin typeface="Gill Sans MT" panose="020B0502020104020203" pitchFamily="34" charset="77"/>
                <a:cs typeface="Big Caslon Medium" panose="02000603090000020003" pitchFamily="2" charset="-79"/>
              </a:rPr>
              <a:t>Questionnements artistiques transversaux</a:t>
            </a:r>
          </a:p>
          <a:p>
            <a:pPr lvl="1"/>
            <a:r>
              <a:rPr lang="fr-FR" dirty="0">
                <a:latin typeface="Gill Sans MT" panose="020B0502020104020203" pitchFamily="34" charset="77"/>
              </a:rPr>
              <a:t>L’art, les sciences et les technologies : dialogue ou hybridation.</a:t>
            </a:r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6FF5C40-6E0D-F340-B361-280AA9372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2219">
            <a:off x="5012240" y="55699"/>
            <a:ext cx="3332908" cy="256325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02BA2D7-0EA3-C241-A576-277A4E0D4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0357">
            <a:off x="7585521" y="285318"/>
            <a:ext cx="4890547" cy="37612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40DC881-C22B-C90E-3230-11B0B6599820}"/>
              </a:ext>
            </a:extLst>
          </p:cNvPr>
          <p:cNvSpPr txBox="1"/>
          <p:nvPr/>
        </p:nvSpPr>
        <p:spPr>
          <a:xfrm>
            <a:off x="1346816" y="1255387"/>
            <a:ext cx="64365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3600" b="1" dirty="0">
                <a:latin typeface="Britannic Bold" panose="020B0903060703020204" pitchFamily="34" charset="77"/>
                <a:cs typeface="Big Caslon Medium" panose="02000603090000020003" pitchFamily="2" charset="-79"/>
              </a:rPr>
              <a:t>P</a:t>
            </a:r>
            <a:r>
              <a:rPr lang="fr-FR" sz="3600" b="1" dirty="0">
                <a:solidFill>
                  <a:schemeClr val="tx1"/>
                </a:solidFill>
                <a:latin typeface="Britannic Bold" panose="020B0903060703020204" pitchFamily="34" charset="77"/>
                <a:cs typeface="Big Caslon Medium" panose="02000603090000020003" pitchFamily="2" charset="-79"/>
              </a:rPr>
              <a:t>rogramme</a:t>
            </a:r>
          </a:p>
        </p:txBody>
      </p:sp>
    </p:spTree>
    <p:extLst>
      <p:ext uri="{BB962C8B-B14F-4D97-AF65-F5344CB8AC3E}">
        <p14:creationId xmlns:p14="http://schemas.microsoft.com/office/powerpoint/2010/main" val="82740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346815" y="2032001"/>
            <a:ext cx="9204161" cy="4826000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r>
              <a:rPr lang="fr-FR" sz="2400" b="1" dirty="0">
                <a:latin typeface="Gill Sans MT" panose="020B0502020104020203" pitchFamily="34" charset="77"/>
                <a:cs typeface="Big Caslon Medium" panose="02000603090000020003" pitchFamily="2" charset="-79"/>
              </a:rPr>
              <a:t>Questionnements plasticiens</a:t>
            </a:r>
            <a:endParaRPr lang="fr-FR" sz="2400" dirty="0">
              <a:latin typeface="Gill Sans MT" panose="020B0502020104020203" pitchFamily="34" charset="77"/>
              <a:cs typeface="Big Caslon Medium" panose="02000603090000020003" pitchFamily="2" charset="-79"/>
            </a:endParaRPr>
          </a:p>
          <a:p>
            <a:pPr lvl="1"/>
            <a:r>
              <a:rPr lang="fr-FR" dirty="0">
                <a:latin typeface="Gill Sans MT" panose="020B0502020104020203" pitchFamily="34" charset="77"/>
              </a:rPr>
              <a:t>Langages et des pratiques plastiques</a:t>
            </a:r>
          </a:p>
          <a:p>
            <a:pPr lvl="2"/>
            <a:r>
              <a:rPr lang="fr-FR" dirty="0">
                <a:latin typeface="Gill Sans MT" panose="020B0502020104020203" pitchFamily="34" charset="77"/>
              </a:rPr>
              <a:t>La représentation, ses langages, moyens plastiques et enjeux artistiques.</a:t>
            </a:r>
          </a:p>
          <a:p>
            <a:pPr lvl="2"/>
            <a:r>
              <a:rPr lang="fr-FR" dirty="0">
                <a:latin typeface="Gill Sans MT" panose="020B0502020104020203" pitchFamily="34" charset="77"/>
              </a:rPr>
              <a:t>Rapport au réel : mimesis, ressemblance, vraisemblance et valeur expressive de l’écart.</a:t>
            </a:r>
          </a:p>
          <a:p>
            <a:pPr lvl="2"/>
            <a:r>
              <a:rPr lang="fr-FR" dirty="0">
                <a:latin typeface="Gill Sans MT" panose="020B0502020104020203" pitchFamily="34" charset="77"/>
              </a:rPr>
              <a:t>Figuration /abstraction   </a:t>
            </a:r>
          </a:p>
          <a:p>
            <a:pPr lvl="2"/>
            <a:r>
              <a:rPr lang="fr-FR" dirty="0">
                <a:latin typeface="Gill Sans MT" panose="020B0502020104020203" pitchFamily="34" charset="77"/>
              </a:rPr>
              <a:t>Matérialité et de l’immatérialité</a:t>
            </a:r>
          </a:p>
          <a:p>
            <a:pPr lvl="1"/>
            <a:r>
              <a:rPr lang="fr-FR" dirty="0">
                <a:latin typeface="Gill Sans MT" panose="020B0502020104020203" pitchFamily="34" charset="77"/>
              </a:rPr>
              <a:t>Présentation des pratiques artistiques</a:t>
            </a:r>
          </a:p>
          <a:p>
            <a:pPr lvl="2"/>
            <a:r>
              <a:rPr lang="fr-FR" dirty="0">
                <a:latin typeface="Gill Sans MT" panose="020B0502020104020203" pitchFamily="34" charset="77"/>
              </a:rPr>
              <a:t>La réception par un public de l’œuvre : faire regarder, éprouver, lire, dire l’œuvre exposée, diffusée, éditée, communiquée.</a:t>
            </a:r>
          </a:p>
          <a:p>
            <a:pPr lvl="1"/>
            <a:r>
              <a:rPr lang="fr-FR" dirty="0">
                <a:latin typeface="Gill Sans MT" panose="020B0502020104020203" pitchFamily="34" charset="77"/>
              </a:rPr>
              <a:t>Processus de création</a:t>
            </a:r>
          </a:p>
          <a:p>
            <a:pPr lvl="2"/>
            <a:r>
              <a:rPr lang="fr-FR" dirty="0">
                <a:latin typeface="Gill Sans MT" panose="020B0502020104020203" pitchFamily="34" charset="77"/>
              </a:rPr>
              <a:t>Du projet à sa réalisation, diversité des approches</a:t>
            </a:r>
          </a:p>
          <a:p>
            <a:pPr lvl="2"/>
            <a:endParaRPr lang="fr-FR" dirty="0">
              <a:latin typeface="Gill Sans MT" panose="020B0502020104020203" pitchFamily="34" charset="77"/>
            </a:endParaRPr>
          </a:p>
          <a:p>
            <a:pPr marL="0" indent="0">
              <a:buNone/>
            </a:pPr>
            <a:r>
              <a:rPr lang="fr-FR" sz="2400" dirty="0">
                <a:latin typeface="Gill Sans MT" panose="020B0502020104020203" pitchFamily="34" charset="77"/>
                <a:cs typeface="Big Caslon Medium" panose="02000603090000020003" pitchFamily="2" charset="-79"/>
              </a:rPr>
              <a:t>Questionnements artistiques interdisciplinaires</a:t>
            </a:r>
          </a:p>
          <a:p>
            <a:pPr lvl="1"/>
            <a:r>
              <a:rPr lang="fr-FR" dirty="0">
                <a:latin typeface="Gill Sans MT" panose="020B0502020104020203" pitchFamily="34" charset="77"/>
              </a:rPr>
              <a:t>Animation des images et interfaces de leur diffusion et de réception.</a:t>
            </a:r>
          </a:p>
          <a:p>
            <a:pPr marL="0" indent="0">
              <a:buNone/>
            </a:pPr>
            <a:endParaRPr lang="fr-FR" dirty="0">
              <a:latin typeface="Gill Sans MT" panose="020B0502020104020203" pitchFamily="34" charset="77"/>
            </a:endParaRPr>
          </a:p>
          <a:p>
            <a:pPr marL="0" indent="0">
              <a:buNone/>
            </a:pPr>
            <a:r>
              <a:rPr lang="fr-FR" sz="2400" dirty="0">
                <a:latin typeface="Gill Sans MT" panose="020B0502020104020203" pitchFamily="34" charset="77"/>
                <a:cs typeface="Big Caslon Medium" panose="02000603090000020003" pitchFamily="2" charset="-79"/>
              </a:rPr>
              <a:t>Questionnements artistiques transversaux</a:t>
            </a:r>
          </a:p>
          <a:p>
            <a:pPr lvl="1"/>
            <a:r>
              <a:rPr lang="fr-FR" dirty="0">
                <a:latin typeface="Gill Sans MT" panose="020B0502020104020203" pitchFamily="34" charset="77"/>
              </a:rPr>
              <a:t>L’art, les sciences et les technologies : dialogue ou hybridation.</a:t>
            </a:r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6FF5C40-6E0D-F340-B361-280AA9372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2219">
            <a:off x="5012240" y="55699"/>
            <a:ext cx="3332908" cy="256325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02BA2D7-0EA3-C241-A576-277A4E0D4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0357">
            <a:off x="7585521" y="285318"/>
            <a:ext cx="4890547" cy="37612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40DC881-C22B-C90E-3230-11B0B6599820}"/>
              </a:ext>
            </a:extLst>
          </p:cNvPr>
          <p:cNvSpPr txBox="1"/>
          <p:nvPr/>
        </p:nvSpPr>
        <p:spPr>
          <a:xfrm>
            <a:off x="1346816" y="1255387"/>
            <a:ext cx="64365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3600" b="1" dirty="0">
                <a:latin typeface="Britannic Bold" panose="020B0903060703020204" pitchFamily="34" charset="77"/>
                <a:cs typeface="Big Caslon Medium" panose="02000603090000020003" pitchFamily="2" charset="-79"/>
              </a:rPr>
              <a:t>P</a:t>
            </a:r>
            <a:r>
              <a:rPr lang="fr-FR" sz="3600" b="1" dirty="0">
                <a:solidFill>
                  <a:schemeClr val="tx1"/>
                </a:solidFill>
                <a:latin typeface="Britannic Bold" panose="020B0903060703020204" pitchFamily="34" charset="77"/>
                <a:cs typeface="Big Caslon Medium" panose="02000603090000020003" pitchFamily="2" charset="-79"/>
              </a:rPr>
              <a:t>rogramme détaillé</a:t>
            </a:r>
          </a:p>
        </p:txBody>
      </p:sp>
    </p:spTree>
    <p:extLst>
      <p:ext uri="{BB962C8B-B14F-4D97-AF65-F5344CB8AC3E}">
        <p14:creationId xmlns:p14="http://schemas.microsoft.com/office/powerpoint/2010/main" val="1670456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493919" y="2781300"/>
            <a:ext cx="9204161" cy="4109018"/>
          </a:xfrm>
        </p:spPr>
        <p:txBody>
          <a:bodyPr anchor="ctr">
            <a:normAutofit/>
          </a:bodyPr>
          <a:lstStyle/>
          <a:p>
            <a:r>
              <a:rPr lang="fr-FR" u="sng" dirty="0"/>
              <a:t>Du projet à la réalisation d’une œuvre monumentale :</a:t>
            </a:r>
          </a:p>
          <a:p>
            <a:pPr lvl="1"/>
            <a:r>
              <a:rPr lang="fr-FR" dirty="0"/>
              <a:t>Claude Monet, </a:t>
            </a:r>
            <a:r>
              <a:rPr lang="fr-FR" i="1" dirty="0"/>
              <a:t>Cycle des Nymphéas du musée de l’Orangerie</a:t>
            </a:r>
            <a:r>
              <a:rPr lang="fr-FR" dirty="0"/>
              <a:t>, entre 1897 et 1926 </a:t>
            </a:r>
          </a:p>
          <a:p>
            <a:pPr lvl="1"/>
            <a:r>
              <a:rPr lang="fr-FR" dirty="0"/>
              <a:t>Huang Yong Ping, </a:t>
            </a:r>
            <a:r>
              <a:rPr lang="fr-FR" i="1" dirty="0"/>
              <a:t>Serpent d’océan</a:t>
            </a:r>
            <a:r>
              <a:rPr lang="fr-FR" dirty="0"/>
              <a:t>, 2012</a:t>
            </a:r>
          </a:p>
          <a:p>
            <a:pPr lvl="0"/>
            <a:endParaRPr lang="fr-FR" dirty="0"/>
          </a:p>
          <a:p>
            <a:pPr lvl="0"/>
            <a:r>
              <a:rPr lang="fr-FR" u="sng" dirty="0"/>
              <a:t>Nature à l’œuvre : </a:t>
            </a:r>
          </a:p>
          <a:p>
            <a:pPr lvl="1"/>
            <a:r>
              <a:rPr lang="fr-FR" dirty="0"/>
              <a:t>Joachim Patinir, </a:t>
            </a:r>
            <a:r>
              <a:rPr lang="fr-FR" i="1" dirty="0"/>
              <a:t>Saint Jérôme dans le désert</a:t>
            </a:r>
            <a:r>
              <a:rPr lang="fr-FR" dirty="0"/>
              <a:t>, vers 1515-1520</a:t>
            </a:r>
          </a:p>
          <a:p>
            <a:pPr lvl="1"/>
            <a:r>
              <a:rPr lang="fr-FR" dirty="0"/>
              <a:t>Rosa Bonheur,  </a:t>
            </a:r>
            <a:r>
              <a:rPr lang="fr-FR" i="1" dirty="0"/>
              <a:t>Labourage niver</a:t>
            </a:r>
            <a:r>
              <a:rPr lang="fr-FR" dirty="0"/>
              <a:t>nais, 1849</a:t>
            </a:r>
          </a:p>
          <a:p>
            <a:pPr lvl="1"/>
            <a:r>
              <a:rPr lang="fr-FR" dirty="0"/>
              <a:t>Miguel Chevalier, </a:t>
            </a:r>
            <a:r>
              <a:rPr lang="fr-FR" i="1" dirty="0" err="1"/>
              <a:t>Sur-natures</a:t>
            </a:r>
            <a:r>
              <a:rPr lang="fr-FR" i="1" dirty="0"/>
              <a:t>, Paradis artificiel</a:t>
            </a:r>
            <a:r>
              <a:rPr lang="fr-FR" dirty="0"/>
              <a:t>, 2004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6FF5C40-6E0D-F340-B361-280AA9372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2219">
            <a:off x="5012240" y="55699"/>
            <a:ext cx="3332908" cy="256325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02BA2D7-0EA3-C241-A576-277A4E0D4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0357">
            <a:off x="7585521" y="285318"/>
            <a:ext cx="4890547" cy="37612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40DC881-C22B-C90E-3230-11B0B6599820}"/>
              </a:ext>
            </a:extLst>
          </p:cNvPr>
          <p:cNvSpPr txBox="1"/>
          <p:nvPr/>
        </p:nvSpPr>
        <p:spPr>
          <a:xfrm>
            <a:off x="1334116" y="1900867"/>
            <a:ext cx="64365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3600" b="1" dirty="0">
                <a:latin typeface="Britannic Bold" panose="020B0903060703020204" pitchFamily="34" charset="77"/>
                <a:cs typeface="Big Caslon Medium" panose="02000603090000020003" pitchFamily="2" charset="-79"/>
              </a:rPr>
              <a:t>Œuvres de référence</a:t>
            </a:r>
          </a:p>
          <a:p>
            <a:pPr marL="0" indent="0">
              <a:buNone/>
            </a:pPr>
            <a:r>
              <a:rPr lang="fr-FR" sz="2400" b="1" dirty="0">
                <a:solidFill>
                  <a:srgbClr val="E420CC"/>
                </a:solidFill>
                <a:latin typeface="Britannic Bold" panose="020B0903060703020204" pitchFamily="34" charset="77"/>
                <a:cs typeface="Big Caslon Medium" panose="02000603090000020003" pitchFamily="2" charset="-79"/>
              </a:rPr>
              <a:t>terminale</a:t>
            </a:r>
            <a:endParaRPr lang="fr-FR" sz="3600" b="1" dirty="0">
              <a:solidFill>
                <a:srgbClr val="E420CC"/>
              </a:solidFill>
              <a:latin typeface="Britannic Bold" panose="020B0903060703020204" pitchFamily="34" charset="77"/>
              <a:cs typeface="Big Caslon Medium" panose="020006030900000200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98586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50D0DB8-D2A9-2142-8A1C-AB97F7C8EDC1}"/>
              </a:ext>
            </a:extLst>
          </p:cNvPr>
          <p:cNvSpPr txBox="1"/>
          <p:nvPr/>
        </p:nvSpPr>
        <p:spPr>
          <a:xfrm>
            <a:off x="2073656" y="1809575"/>
            <a:ext cx="673023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cs typeface="Big Caslon Medium" panose="02000603090000020003" pitchFamily="2" charset="-79"/>
              </a:rPr>
              <a:t>Exposer les œuvres du FRAC au lycée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cs typeface="Big Caslon Medium" panose="020006030900000200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cs typeface="Big Caslon Medium" panose="02000603090000020003" pitchFamily="2" charset="-79"/>
              </a:rPr>
              <a:t>Créer à partir d’un parcours aux Trans Musicales de Rennes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cs typeface="Big Caslon Medium" panose="020006030900000200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cs typeface="Big Caslon Medium" panose="02000603090000020003" pitchFamily="2" charset="-79"/>
              </a:rPr>
              <a:t>Visite d’exposition à la galerie Albert Bourgeois de Fougères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cs typeface="Big Caslon Medium" panose="020006030900000200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cs typeface="Big Caslon Medium" panose="02000603090000020003" pitchFamily="2" charset="-79"/>
              </a:rPr>
              <a:t>Séjour à Paris (12 au 14 avril 2023)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Big Caslon Medium" panose="02000603090000020003" pitchFamily="2" charset="-79"/>
              <a:cs typeface="Big Caslon Medium" panose="02000603090000020003" pitchFamily="2" charset="-79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BADC365C-0DA3-7649-BD05-6B9DCDD2CF08}"/>
              </a:ext>
            </a:extLst>
          </p:cNvPr>
          <p:cNvSpPr txBox="1">
            <a:spLocks/>
          </p:cNvSpPr>
          <p:nvPr/>
        </p:nvSpPr>
        <p:spPr>
          <a:xfrm>
            <a:off x="1277807" y="41105"/>
            <a:ext cx="3518381" cy="1679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latin typeface="Britannic Bold" panose="020B0903060703020204" pitchFamily="34" charset="77"/>
                <a:hlinkClick r:id="rId2"/>
              </a:rPr>
              <a:t>Projets</a:t>
            </a:r>
          </a:p>
          <a:p>
            <a:r>
              <a:rPr lang="fr-FR" sz="2400" dirty="0">
                <a:latin typeface="Britannic Bold" panose="020B0903060703020204" pitchFamily="34" charset="77"/>
                <a:hlinkClick r:id="rId2"/>
              </a:rPr>
              <a:t>2022-2023</a:t>
            </a:r>
            <a:endParaRPr lang="fr-FR" sz="3600" dirty="0">
              <a:latin typeface="Britannic Bold" panose="020B0903060703020204" pitchFamily="34" charset="77"/>
            </a:endParaRPr>
          </a:p>
          <a:p>
            <a:endParaRPr lang="fr-FR" sz="3600" dirty="0">
              <a:latin typeface="Britannic Bold" panose="020B0903060703020204" pitchFamily="34" charset="77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E7F21FC-4081-6846-99B2-D37A56013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2219">
            <a:off x="5012240" y="55699"/>
            <a:ext cx="3332908" cy="256325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4AE83FC-EE0A-0746-B586-A73397661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0357">
            <a:off x="7585521" y="294944"/>
            <a:ext cx="4890547" cy="37612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091A4A-F3D7-724A-9ED1-D46133EBBA4D}"/>
              </a:ext>
            </a:extLst>
          </p:cNvPr>
          <p:cNvSpPr txBox="1"/>
          <p:nvPr/>
        </p:nvSpPr>
        <p:spPr>
          <a:xfrm>
            <a:off x="1012856" y="1798443"/>
            <a:ext cx="1282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2">
                    <a:lumMod val="50000"/>
                    <a:lumOff val="50000"/>
                  </a:schemeClr>
                </a:solidFill>
                <a:latin typeface="Britannic Bold" panose="020B0903060703020204" pitchFamily="34" charset="77"/>
                <a:cs typeface="Big Caslon Medium" panose="02000603090000020003" pitchFamily="2" charset="-79"/>
              </a:rPr>
              <a:t>1ère</a:t>
            </a:r>
            <a:endParaRPr lang="fr-FR" dirty="0">
              <a:solidFill>
                <a:schemeClr val="tx2">
                  <a:lumMod val="50000"/>
                  <a:lumOff val="50000"/>
                </a:schemeClr>
              </a:solidFill>
              <a:latin typeface="Britannic Bold" panose="020B0903060703020204" pitchFamily="34" charset="77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486D9CE-C32C-61B3-D2B7-B6882B3534A6}"/>
              </a:ext>
            </a:extLst>
          </p:cNvPr>
          <p:cNvSpPr txBox="1"/>
          <p:nvPr/>
        </p:nvSpPr>
        <p:spPr>
          <a:xfrm>
            <a:off x="2073656" y="4486330"/>
            <a:ext cx="99491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cs typeface="Big Caslon Medium" panose="020006030900000200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>
                <a:cs typeface="Big Caslon Medium" panose="02000603090000020003" pitchFamily="2" charset="-79"/>
              </a:rPr>
              <a:t>Pas sommeil </a:t>
            </a:r>
            <a:r>
              <a:rPr lang="fr-FR" dirty="0">
                <a:cs typeface="Big Caslon Medium" panose="02000603090000020003" pitchFamily="2" charset="-79"/>
              </a:rPr>
              <a:t>(expositions Champs Libres, Musée des beaux arts de Rennes, FRAC Bretagne)</a:t>
            </a:r>
          </a:p>
          <a:p>
            <a:pPr lvl="1"/>
            <a:endParaRPr lang="fr-FR" dirty="0">
              <a:cs typeface="Big Caslon Medium" panose="020006030900000200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cs typeface="Big Caslon Medium" panose="02000603090000020003" pitchFamily="2" charset="-79"/>
                <a:hlinkClick r:id="rId4"/>
              </a:rPr>
              <a:t>Visite d’exposition à la galerie Albert Bourgeois de Fougères</a:t>
            </a:r>
            <a:endParaRPr lang="fr-FR" dirty="0">
              <a:cs typeface="Big Caslon Medium" panose="020006030900000200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cs typeface="Big Caslon Medium" panose="02000603090000020003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cs typeface="Big Caslon Medium" panose="02000603090000020003" pitchFamily="2" charset="-79"/>
              </a:rPr>
              <a:t>Baccalauréat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42D5B65-165C-E310-3112-38D74BC772FF}"/>
              </a:ext>
            </a:extLst>
          </p:cNvPr>
          <p:cNvSpPr txBox="1"/>
          <p:nvPr/>
        </p:nvSpPr>
        <p:spPr>
          <a:xfrm>
            <a:off x="1012856" y="4454225"/>
            <a:ext cx="1477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E420CC"/>
                </a:solidFill>
                <a:latin typeface="Britannic Bold" panose="020B0903060703020204" pitchFamily="34" charset="77"/>
                <a:cs typeface="Big Caslon Medium" panose="02000603090000020003" pitchFamily="2" charset="-79"/>
              </a:rPr>
              <a:t>Terminale</a:t>
            </a:r>
            <a:endParaRPr lang="fr-FR" dirty="0">
              <a:solidFill>
                <a:srgbClr val="E420CC"/>
              </a:solidFill>
              <a:latin typeface="Britannic Bold" panose="020B0903060703020204" pitchFamily="34" charset="77"/>
            </a:endParaRP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7780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E7F21FC-4081-6846-99B2-D37A56013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2219">
            <a:off x="5012240" y="55699"/>
            <a:ext cx="3332908" cy="256325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4AE83FC-EE0A-0746-B586-A73397661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0357">
            <a:off x="7585521" y="294944"/>
            <a:ext cx="4890547" cy="3761200"/>
          </a:xfrm>
          <a:prstGeom prst="rect">
            <a:avLst/>
          </a:prstGeom>
        </p:spPr>
      </p:pic>
      <p:pic>
        <p:nvPicPr>
          <p:cNvPr id="7" name="Image 6">
            <a:hlinkClick r:id="rId3"/>
            <a:extLst>
              <a:ext uri="{FF2B5EF4-FFF2-40B4-BE49-F238E27FC236}">
                <a16:creationId xmlns:a16="http://schemas.microsoft.com/office/drawing/2014/main" id="{77D23A81-E1F9-4E3D-C3C1-87DE6CEF1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188" y="0"/>
            <a:ext cx="1903164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21A8393-07E9-4365-8B6D-9E595CEE6ED6}"/>
              </a:ext>
            </a:extLst>
          </p:cNvPr>
          <p:cNvSpPr txBox="1"/>
          <p:nvPr/>
        </p:nvSpPr>
        <p:spPr>
          <a:xfrm>
            <a:off x="3297824" y="4113768"/>
            <a:ext cx="1362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5"/>
              </a:rPr>
              <a:t>Site du lycée</a:t>
            </a:r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11E51C5A-BB4D-7BC2-1E67-BE3BD1748648}"/>
              </a:ext>
            </a:extLst>
          </p:cNvPr>
          <p:cNvSpPr txBox="1">
            <a:spLocks/>
          </p:cNvSpPr>
          <p:nvPr/>
        </p:nvSpPr>
        <p:spPr>
          <a:xfrm>
            <a:off x="1277807" y="41105"/>
            <a:ext cx="3518381" cy="1679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latin typeface="Britannic Bold" panose="020B0903060703020204" pitchFamily="34" charset="77"/>
                <a:hlinkClick r:id="rId3"/>
              </a:rPr>
              <a:t>Projets</a:t>
            </a:r>
          </a:p>
          <a:p>
            <a:r>
              <a:rPr lang="fr-FR" sz="2400" dirty="0">
                <a:latin typeface="Britannic Bold" panose="020B0903060703020204" pitchFamily="34" charset="77"/>
                <a:hlinkClick r:id="rId3"/>
              </a:rPr>
              <a:t>2022-2023</a:t>
            </a:r>
            <a:endParaRPr lang="fr-FR" sz="3600" dirty="0">
              <a:latin typeface="Britannic Bold" panose="020B0903060703020204" pitchFamily="34" charset="77"/>
            </a:endParaRPr>
          </a:p>
          <a:p>
            <a:endParaRPr lang="fr-FR" sz="3600" dirty="0">
              <a:latin typeface="Britannic Bold" panose="020B09030607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29456539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{08FC6E88-BDC6-9342-9C5D-D2944AA848F9}tf10001071</Template>
  <TotalTime>2552</TotalTime>
  <Words>741</Words>
  <Application>Microsoft Macintosh PowerPoint</Application>
  <PresentationFormat>Grand écran</PresentationFormat>
  <Paragraphs>139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Big Caslon Medium</vt:lpstr>
      <vt:lpstr>Britannic Bold</vt:lpstr>
      <vt:lpstr>Gill Sans MT</vt:lpstr>
      <vt:lpstr>Impact</vt:lpstr>
      <vt:lpstr>Badge</vt:lpstr>
      <vt:lpstr>ARTS PLASTIQUES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ARTS PLASTIQUES</dc:title>
  <dc:creator>Utilisateur de Microsoft Office</dc:creator>
  <cp:lastModifiedBy>D C</cp:lastModifiedBy>
  <cp:revision>110</cp:revision>
  <dcterms:created xsi:type="dcterms:W3CDTF">2020-08-27T12:47:15Z</dcterms:created>
  <dcterms:modified xsi:type="dcterms:W3CDTF">2023-01-26T19:05:49Z</dcterms:modified>
</cp:coreProperties>
</file>